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34"/>
  </p:notesMasterIdLst>
  <p:sldIdLst>
    <p:sldId id="256" r:id="rId2"/>
    <p:sldId id="278" r:id="rId3"/>
    <p:sldId id="279" r:id="rId4"/>
    <p:sldId id="281" r:id="rId5"/>
    <p:sldId id="282" r:id="rId6"/>
    <p:sldId id="289" r:id="rId7"/>
    <p:sldId id="291" r:id="rId8"/>
    <p:sldId id="290" r:id="rId9"/>
    <p:sldId id="283" r:id="rId10"/>
    <p:sldId id="288" r:id="rId11"/>
    <p:sldId id="301" r:id="rId12"/>
    <p:sldId id="298" r:id="rId13"/>
    <p:sldId id="294" r:id="rId14"/>
    <p:sldId id="295" r:id="rId15"/>
    <p:sldId id="296" r:id="rId16"/>
    <p:sldId id="292" r:id="rId17"/>
    <p:sldId id="293" r:id="rId18"/>
    <p:sldId id="302" r:id="rId19"/>
    <p:sldId id="297" r:id="rId20"/>
    <p:sldId id="277" r:id="rId21"/>
    <p:sldId id="303" r:id="rId22"/>
    <p:sldId id="304" r:id="rId23"/>
    <p:sldId id="305" r:id="rId24"/>
    <p:sldId id="308" r:id="rId25"/>
    <p:sldId id="309" r:id="rId26"/>
    <p:sldId id="306" r:id="rId27"/>
    <p:sldId id="307" r:id="rId28"/>
    <p:sldId id="310" r:id="rId29"/>
    <p:sldId id="311" r:id="rId30"/>
    <p:sldId id="312" r:id="rId31"/>
    <p:sldId id="313" r:id="rId32"/>
    <p:sldId id="314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Wingdings 3" panose="050401020108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beecdf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beecdf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5f28fe2b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e5f28fe2b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32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1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5f28fe2b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e5f28fe2b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96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59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2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63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2799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5f28fe2b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e5f28fe2b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830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524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5f28fe2b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e5f28fe2b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43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415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5cc910b2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5cc910b2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2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36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364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67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85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435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2049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0327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165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5cc910b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5cc910b29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5cc910b29_0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22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98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5f28fe2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e5f28fe2b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2e5f28fe2bd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677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5f28fe2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e5f28fe2b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2e5f28fe2bd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83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5f28fe2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e5f28fe2b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2e5f28fe2bd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4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216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878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542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32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cc910b2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cc910b2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0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cc910b2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e5cc910b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38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693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027893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650590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0299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543090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03489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641641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763528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090768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475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197615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752084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448386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150574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13224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287739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936151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70785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9951E4-0C8A-4EE7-B6C2-ED92B1A3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99" y="1026459"/>
            <a:ext cx="6741301" cy="3600683"/>
          </a:xfrm>
          <a:prstGeom prst="rect">
            <a:avLst/>
          </a:prstGeom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708213" y="-343788"/>
            <a:ext cx="3780875" cy="628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068950" y="295475"/>
            <a:ext cx="3780875" cy="50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451350" y="1026458"/>
            <a:ext cx="6869718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ИИ-система для автоматизированного распознавания автомобилей и предоставления доступа на территорию заказчика</a:t>
            </a:r>
          </a:p>
        </p:txBody>
      </p:sp>
      <p:cxnSp>
        <p:nvCxnSpPr>
          <p:cNvPr id="68" name="Google Shape;68;p15"/>
          <p:cNvCxnSpPr/>
          <p:nvPr/>
        </p:nvCxnSpPr>
        <p:spPr>
          <a:xfrm rot="10800000">
            <a:off x="451350" y="4944250"/>
            <a:ext cx="8241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15"/>
          <p:cNvGrpSpPr/>
          <p:nvPr/>
        </p:nvGrpSpPr>
        <p:grpSpPr>
          <a:xfrm>
            <a:off x="451350" y="329855"/>
            <a:ext cx="8241793" cy="379495"/>
            <a:chOff x="451350" y="329855"/>
            <a:chExt cx="8241793" cy="379495"/>
          </a:xfrm>
        </p:grpSpPr>
        <p:cxnSp>
          <p:nvCxnSpPr>
            <p:cNvPr id="70" name="Google Shape;70;p15"/>
            <p:cNvCxnSpPr/>
            <p:nvPr/>
          </p:nvCxnSpPr>
          <p:spPr>
            <a:xfrm rot="10800000">
              <a:off x="451350" y="709350"/>
              <a:ext cx="8241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1" name="Google Shape;71;p15"/>
            <p:cNvGrpSpPr/>
            <p:nvPr/>
          </p:nvGrpSpPr>
          <p:grpSpPr>
            <a:xfrm>
              <a:off x="8254731" y="329855"/>
              <a:ext cx="438412" cy="212816"/>
              <a:chOff x="291051" y="6104250"/>
              <a:chExt cx="752250" cy="365350"/>
            </a:xfrm>
          </p:grpSpPr>
          <p:pic>
            <p:nvPicPr>
              <p:cNvPr id="72" name="Google Shape;72;p15"/>
              <p:cNvPicPr preferRelativeResize="0"/>
              <p:nvPr/>
            </p:nvPicPr>
            <p:blipFill rotWithShape="1">
              <a:blip r:embed="rId5">
                <a:alphaModFix/>
              </a:blip>
              <a:srcRect r="80985"/>
              <a:stretch/>
            </p:blipFill>
            <p:spPr>
              <a:xfrm>
                <a:off x="291051" y="6104250"/>
                <a:ext cx="527275" cy="365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5"/>
              <p:cNvPicPr preferRelativeResize="0"/>
              <p:nvPr/>
            </p:nvPicPr>
            <p:blipFill rotWithShape="1">
              <a:blip r:embed="rId5">
                <a:alphaModFix/>
              </a:blip>
              <a:srcRect l="22416" r="69470"/>
              <a:stretch/>
            </p:blipFill>
            <p:spPr>
              <a:xfrm>
                <a:off x="818325" y="6104250"/>
                <a:ext cx="224977" cy="36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" name="Google Shape;7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000" y="363225"/>
              <a:ext cx="3138575" cy="147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9"/>
          <p:cNvGrpSpPr/>
          <p:nvPr/>
        </p:nvGrpSpPr>
        <p:grpSpPr>
          <a:xfrm>
            <a:off x="269400" y="4865375"/>
            <a:ext cx="8874606" cy="95500"/>
            <a:chOff x="269400" y="199725"/>
            <a:chExt cx="8874606" cy="95500"/>
          </a:xfrm>
        </p:grpSpPr>
        <p:pic>
          <p:nvPicPr>
            <p:cNvPr id="224" name="Google Shape;2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400" y="19972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29"/>
            <p:cNvCxnSpPr/>
            <p:nvPr/>
          </p:nvCxnSpPr>
          <p:spPr>
            <a:xfrm rot="10800000">
              <a:off x="2441106" y="247463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l="29140" r="17809"/>
          <a:stretch/>
        </p:blipFill>
        <p:spPr>
          <a:xfrm>
            <a:off x="7312575" y="429774"/>
            <a:ext cx="1427599" cy="4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241322" y="1053066"/>
            <a:ext cx="5161613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Динамика потерь при обучении (Train Losses):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Box Loss: 1.00702 → 0.31511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Значительное улучшение точности определения границ объектов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Classification Loss: 1.8328 → 0.19646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Существенное повышение качества классификации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Distribution Focal Loss: 1.23072 → 0.8706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Оптимизация распределения вероятностей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Ключевые показатели качества: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Precision: 0.65105 → 0.96487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Высочайшая точность детекции объектов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Recall: 0.68217 → 0.93237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Отличная полнота обнаружения целевых объектов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mAP50: 0.70406 → 0.96392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Превосходное качество общей детекции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mAP50-95: 0.49779 → 0.88145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Стабильная работа при различных порогах IoU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C040D-A9C7-4641-976C-466B05FEFB79}"/>
              </a:ext>
            </a:extLst>
          </p:cNvPr>
          <p:cNvSpPr txBox="1"/>
          <p:nvPr/>
        </p:nvSpPr>
        <p:spPr>
          <a:xfrm>
            <a:off x="4181438" y="1988350"/>
            <a:ext cx="2990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Валидационные метрики: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Validation Box Loss: 0.91695 → 0.3866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Validation Class Loss: 1.21353 → 0.21938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Validation DFL: 1.07962 → 0.7701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</a:t>
            </a: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Стабильное улучшение всех показателей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Оптимизация скорости обучения: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✓ 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Rate: 0.000473903 → 1.57047e-05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• </a:t>
            </a: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Эффективная настройка параметров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E21D-F16E-4AA1-A819-1F6AE0C6E030}"/>
              </a:ext>
            </a:extLst>
          </p:cNvPr>
          <p:cNvSpPr txBox="1"/>
          <p:nvPr/>
        </p:nvSpPr>
        <p:spPr>
          <a:xfrm>
            <a:off x="328613" y="230386"/>
            <a:ext cx="67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Анализ метрик обучения модели YOLO11 для распознавания автомобилей</a:t>
            </a:r>
            <a:endParaRPr lang="ru-RU" sz="18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591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235587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C6366-CD5C-471E-AD9B-642C5DC19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" y="428626"/>
            <a:ext cx="4286250" cy="4286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240A70-86F9-4D8E-B812-D8C12E33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588" y="428626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9"/>
          <p:cNvGrpSpPr/>
          <p:nvPr/>
        </p:nvGrpSpPr>
        <p:grpSpPr>
          <a:xfrm>
            <a:off x="269400" y="4865375"/>
            <a:ext cx="8874606" cy="95500"/>
            <a:chOff x="269400" y="199725"/>
            <a:chExt cx="8874606" cy="95500"/>
          </a:xfrm>
        </p:grpSpPr>
        <p:pic>
          <p:nvPicPr>
            <p:cNvPr id="224" name="Google Shape;2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400" y="19972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29"/>
            <p:cNvCxnSpPr/>
            <p:nvPr/>
          </p:nvCxnSpPr>
          <p:spPr>
            <a:xfrm rot="10800000">
              <a:off x="2441106" y="247463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l="29140" r="17809"/>
          <a:stretch/>
        </p:blipFill>
        <p:spPr>
          <a:xfrm>
            <a:off x="269400" y="708380"/>
            <a:ext cx="1427599" cy="4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CE21D-F16E-4AA1-A819-1F6AE0C6E030}"/>
              </a:ext>
            </a:extLst>
          </p:cNvPr>
          <p:cNvSpPr txBox="1"/>
          <p:nvPr/>
        </p:nvSpPr>
        <p:spPr>
          <a:xfrm>
            <a:off x="2002791" y="392359"/>
            <a:ext cx="67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Вывод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7709-C077-48E7-8B9B-5871E7AE8B36}"/>
              </a:ext>
            </a:extLst>
          </p:cNvPr>
          <p:cNvSpPr txBox="1"/>
          <p:nvPr/>
        </p:nvSpPr>
        <p:spPr>
          <a:xfrm>
            <a:off x="2057401" y="1221575"/>
            <a:ext cx="659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Модель успешно обучилась, показывая улучшение по всем ключевым метрикам. Особенно заметно улучшение в классификации объектов и общем качестве детекции (mAP). Высокие значения точности и полноты, а также отличные показатели mAP50 (0.96392) и mAP50-95 (0.88145) свидетельствуют о высоком качестве обучения модели и её готовности к практическому применению. Стабильное улучшение валидационных метрик подтверждает отсутствие переобучения.</a:t>
            </a:r>
          </a:p>
          <a:p>
            <a:endParaRPr lang="ru-RU" sz="12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Конфигурация: {'</a:t>
            </a: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model_size': 'yolo11n.pt', 'epochs': 100, 'batch': 16, '</a:t>
            </a:r>
            <a:r>
              <a:rPr lang="en-US" sz="12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imgsz</a:t>
            </a: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': 320}</a:t>
            </a:r>
            <a:endParaRPr lang="ru-RU" sz="12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Результаты валидации:</a:t>
            </a: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mAP50: 0.9647mAP50-95: 0.8816</a:t>
            </a:r>
            <a:endParaRPr lang="ru-RU" sz="12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1977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892482" y="537969"/>
            <a:ext cx="7651443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Матрица ошибок обучения модели на датасете </a:t>
            </a:r>
            <a:r>
              <a:rPr lang="ru-RU" sz="1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распознавания идентификационной информации</a:t>
            </a:r>
            <a:b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C2F38-C5C6-46A3-A1E0-E3263F13ACE5}"/>
              </a:ext>
            </a:extLst>
          </p:cNvPr>
          <p:cNvSpPr txBox="1"/>
          <p:nvPr/>
        </p:nvSpPr>
        <p:spPr>
          <a:xfrm>
            <a:off x="5886450" y="1457325"/>
            <a:ext cx="29995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Результаты классификации демонстрируют высокую точность: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Символы: 98 - 100%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Номер: 94%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Ключевые наблюдения: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✓ Все классы показывают точность выше 93%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✓ Минимальные потери при классификации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D2B9CB-2776-4E57-8A5F-20C2B2D3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" y="1276393"/>
            <a:ext cx="4743449" cy="35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199869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804944-2240-491C-BAC9-3184853D9173}"/>
              </a:ext>
            </a:extLst>
          </p:cNvPr>
          <p:cNvSpPr txBox="1"/>
          <p:nvPr/>
        </p:nvSpPr>
        <p:spPr>
          <a:xfrm>
            <a:off x="4900613" y="3343275"/>
            <a:ext cx="3900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2.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F1-Confidence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F1-меры):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Отражает баланс между точностью (0.996) и полнотой (0.997) модели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Максимальное значение F1 ≈ 0.996 при оптимальном пороге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Демонстрирует превосходную общую производительность модели, подтверждаемую высоким mAP50 = 0.993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22FA4-9529-4669-A92A-9C62D008432A}"/>
              </a:ext>
            </a:extLst>
          </p:cNvPr>
          <p:cNvSpPr txBox="1"/>
          <p:nvPr/>
        </p:nvSpPr>
        <p:spPr>
          <a:xfrm>
            <a:off x="346500" y="748432"/>
            <a:ext cx="4436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1.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Precision-Confidence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точности-уверенности):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Показывает зависимость точности предсказаний от порога уверенности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Стабильно высокая точность (&gt;99%) при пороге уверенности &gt;0.5, что подтверждается метрикой Precision = 0.996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Оптимальный баланс достигается при пороге 0.7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530E3-3121-4C7F-A11F-D9F321620615}"/>
              </a:ext>
            </a:extLst>
          </p:cNvPr>
          <p:cNvSpPr txBox="1"/>
          <p:nvPr/>
        </p:nvSpPr>
        <p:spPr>
          <a:xfrm>
            <a:off x="346500" y="295369"/>
            <a:ext cx="40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Графики обучения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997307-076F-44AE-9E8D-B6F3F553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44" y="463190"/>
            <a:ext cx="4068394" cy="27122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922876-55EF-46A2-AD36-AA416958E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249319"/>
            <a:ext cx="3964457" cy="26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199869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DF63D7-58E1-4C38-830E-AED8979D26B6}"/>
              </a:ext>
            </a:extLst>
          </p:cNvPr>
          <p:cNvSpPr txBox="1"/>
          <p:nvPr/>
        </p:nvSpPr>
        <p:spPr>
          <a:xfrm>
            <a:off x="277168" y="3304835"/>
            <a:ext cx="4229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4.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Recall-Confidence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полноты-уверенности):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Отображает зависимость полноты от уверенности модели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Значительное улучшение полноты с 0.85 до 0.997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Сохраняет высокую полноту (&gt;0.99) при разумных порогах уверенности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Подтверждает надежность модели в реальных условиях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59AAB-0293-4426-9DD3-779B4F9BE945}"/>
              </a:ext>
            </a:extLst>
          </p:cNvPr>
          <p:cNvSpPr txBox="1"/>
          <p:nvPr/>
        </p:nvSpPr>
        <p:spPr>
          <a:xfrm>
            <a:off x="4786313" y="816118"/>
            <a:ext cx="3886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3.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Precision-Recall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точности-полноты):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Иллюстрирует компромисс между точностью и полнотой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Площадь под кривой (AUC) ≈ 0.993, что подтверждается высоким значением mAP50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• Свидетельствует о высоком качестве детекции при различных порогах, что подтверждается показателем mAP50-95 = 0.928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B2A3B-96B9-40E1-BB0D-27F264CA5602}"/>
              </a:ext>
            </a:extLst>
          </p:cNvPr>
          <p:cNvSpPr txBox="1"/>
          <p:nvPr/>
        </p:nvSpPr>
        <p:spPr>
          <a:xfrm>
            <a:off x="4786313" y="370051"/>
            <a:ext cx="345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Графики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CA3967-8BC3-49A9-8995-FCBE1D1A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8" y="370051"/>
            <a:ext cx="4257113" cy="2838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0CB79D-C4DF-4DD9-8CEB-43FA80C2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2372306"/>
            <a:ext cx="4071938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892482" y="537969"/>
            <a:ext cx="7651443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Результаты обучения модели на датасете </a:t>
            </a:r>
            <a:r>
              <a:rPr lang="ru-RU" sz="1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распознавания идентификационной информации</a:t>
            </a:r>
            <a:b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C2FC36-522D-49AF-A3DC-54580F8A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27" y="1133626"/>
            <a:ext cx="7733998" cy="38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9"/>
          <p:cNvGrpSpPr/>
          <p:nvPr/>
        </p:nvGrpSpPr>
        <p:grpSpPr>
          <a:xfrm>
            <a:off x="269400" y="4865375"/>
            <a:ext cx="8874606" cy="95500"/>
            <a:chOff x="269400" y="199725"/>
            <a:chExt cx="8874606" cy="95500"/>
          </a:xfrm>
        </p:grpSpPr>
        <p:pic>
          <p:nvPicPr>
            <p:cNvPr id="224" name="Google Shape;2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400" y="19972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29"/>
            <p:cNvCxnSpPr/>
            <p:nvPr/>
          </p:nvCxnSpPr>
          <p:spPr>
            <a:xfrm rot="10800000">
              <a:off x="2441106" y="247463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l="29140" r="17809"/>
          <a:stretch/>
        </p:blipFill>
        <p:spPr>
          <a:xfrm>
            <a:off x="7312575" y="429774"/>
            <a:ext cx="1427599" cy="4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241322" y="1053066"/>
            <a:ext cx="5161613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1. Потери (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Loss):</a:t>
            </a:r>
          </a:p>
          <a:p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train/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box_loss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: </a:t>
            </a: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снизился с 0.83 до 0.44 - хорошая динамика уменьшения ошибки определения границ объектов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train/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cls_loss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: </a:t>
            </a: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значительное снижение с 2.63 до 0.20 - существенное улучшение классификации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train/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dfl_loss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: </a:t>
            </a: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стабилизировался около 0.80 - приемлемый уровень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val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box_loss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, 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val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cls_loss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, 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val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dfl_loss</a:t>
            </a:r>
            <a:r>
              <a:rPr lang="en-US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показывают схожую динамику снижения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2. Метрики точности: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metrics/precision(B): вырос с 0.91 до 0.99 - очень высокая точность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metrics/recall(B): увеличился с 0.85 до 0.99 - отличная полнота обнаружения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metrics/mAP50(B): стабильно высокий &gt;0.99 - превосходная средняя точность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metrics/mAP50-95(B): вырос с 0.78 до 0.92 - значительное улучшение точности при разных порогах IoU</a:t>
            </a:r>
          </a:p>
          <a:p>
            <a:b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</a:b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3. Скорость обучения (</a:t>
            </a:r>
            <a:r>
              <a:rPr lang="ru-RU" sz="10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lr</a:t>
            </a:r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):</a:t>
            </a:r>
          </a:p>
          <a:p>
            <a:r>
              <a:rPr lang="ru-RU" sz="10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- Постепенное снижение с 0.003 до 0.0001 по графику косинусного затухания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E21D-F16E-4AA1-A819-1F6AE0C6E030}"/>
              </a:ext>
            </a:extLst>
          </p:cNvPr>
          <p:cNvSpPr txBox="1"/>
          <p:nvPr/>
        </p:nvSpPr>
        <p:spPr>
          <a:xfrm>
            <a:off x="328613" y="230386"/>
            <a:ext cx="67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Анализ метрик обучения модели YOLO11 для распознавания идентификационной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311976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235587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C1C8A3-9719-4B9D-B5A6-8EBBDA0B9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6" y="537157"/>
            <a:ext cx="7460175" cy="20345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AB6499-F492-408B-823E-A229C031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32" y="2777820"/>
            <a:ext cx="7365206" cy="20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9"/>
          <p:cNvGrpSpPr/>
          <p:nvPr/>
        </p:nvGrpSpPr>
        <p:grpSpPr>
          <a:xfrm>
            <a:off x="269400" y="4865375"/>
            <a:ext cx="8874606" cy="95500"/>
            <a:chOff x="269400" y="199725"/>
            <a:chExt cx="8874606" cy="95500"/>
          </a:xfrm>
        </p:grpSpPr>
        <p:pic>
          <p:nvPicPr>
            <p:cNvPr id="224" name="Google Shape;2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400" y="19972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29"/>
            <p:cNvCxnSpPr/>
            <p:nvPr/>
          </p:nvCxnSpPr>
          <p:spPr>
            <a:xfrm rot="10800000">
              <a:off x="2441106" y="247463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l="29140" r="17809"/>
          <a:stretch/>
        </p:blipFill>
        <p:spPr>
          <a:xfrm>
            <a:off x="269400" y="708380"/>
            <a:ext cx="1427599" cy="4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CE21D-F16E-4AA1-A819-1F6AE0C6E030}"/>
              </a:ext>
            </a:extLst>
          </p:cNvPr>
          <p:cNvSpPr txBox="1"/>
          <p:nvPr/>
        </p:nvSpPr>
        <p:spPr>
          <a:xfrm>
            <a:off x="2002791" y="392359"/>
            <a:ext cx="67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Вывод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7709-C077-48E7-8B9B-5871E7AE8B36}"/>
              </a:ext>
            </a:extLst>
          </p:cNvPr>
          <p:cNvSpPr txBox="1"/>
          <p:nvPr/>
        </p:nvSpPr>
        <p:spPr>
          <a:xfrm>
            <a:off x="2002791" y="951485"/>
            <a:ext cx="65936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Анализ всех кривых обучения и метрик демонстрирует исключительную производительность модели: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1. Высокая стабильность и надежность детекции подтверждается всеми метриками: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Precision-Confidence показывает стабильную точность &gt;99% при пороге &gt;0.5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F1-Confidence демонстрирует оптимальный баланс точности и полноты (F1 ≈ 0.996)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Precision-Recall подтверждает высокое качество детекции (AUC ≈ 0.993)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Recall-Confidence свидетельствует о надежной работе в реальных условиях</a:t>
            </a:r>
          </a:p>
          <a:p>
            <a:b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</a:br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2. Оптимальные рабочие параметры: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Порог уверенности: 0.7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Точность: 99.6%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Полнота: 99.7%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F1-мера: 99.6%</a:t>
            </a:r>
          </a:p>
          <a:p>
            <a:b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</a:br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3. Модель демонстрирует: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Отличную обобщающую способность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Стабильную работу при различных порогах уверенности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Высокую надежность в реальных условиях применения</a:t>
            </a: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   - Превосходный баланс между точностью и полнотой детекции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Конфигурация: {'</a:t>
            </a:r>
            <a:r>
              <a:rPr lang="en-US" sz="11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model_size</a:t>
            </a:r>
            <a:r>
              <a:rPr lang="en-US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': 'yolo11n.pt', 'epochs': 100, 'batch': 16, '</a:t>
            </a:r>
            <a:r>
              <a:rPr lang="en-US" sz="1100" b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imgsz</a:t>
            </a:r>
            <a:r>
              <a:rPr lang="en-US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': 320}</a:t>
            </a:r>
            <a:endParaRPr lang="ru-RU" sz="1100" b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Montserrat" panose="00000500000000000000" pitchFamily="2" charset="-52"/>
            </a:endParaRPr>
          </a:p>
          <a:p>
            <a:r>
              <a:rPr lang="ru-RU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Результаты валидации:</a:t>
            </a:r>
            <a:r>
              <a:rPr lang="en-US" sz="1100" b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</a:rPr>
              <a:t>mAP50: 0.9926mAP50-95: 0.9287</a:t>
            </a:r>
            <a:endParaRPr lang="ru-RU" sz="1100" b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8695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l="2741" r="2741"/>
          <a:stretch/>
        </p:blipFill>
        <p:spPr>
          <a:xfrm>
            <a:off x="1117800" y="2656825"/>
            <a:ext cx="2887475" cy="2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1048200" y="873725"/>
            <a:ext cx="3160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br>
              <a:rPr lang="ru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4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477350" y="1044975"/>
            <a:ext cx="41382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0550" lvl="1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ru-RU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реализации системы распознавания объектов была выбрана современная нейросетевая архитектура YOLO11n от компании Ultralytics, которая является одним из лидеров в области компьютерного зрения.</a:t>
            </a:r>
          </a:p>
          <a:p>
            <a:pPr marL="590550" lvl="1">
              <a:lnSpc>
                <a:spcPct val="150000"/>
              </a:lnSpc>
              <a:buClr>
                <a:schemeClr val="dk1"/>
              </a:buClr>
              <a:buSzPts val="1500"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187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9082" r="9874"/>
          <a:stretch/>
        </p:blipFill>
        <p:spPr>
          <a:xfrm flipH="1">
            <a:off x="5572576" y="968325"/>
            <a:ext cx="3571425" cy="37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57225" y="726591"/>
            <a:ext cx="4250706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latin typeface="Montserrat"/>
                <a:ea typeface="Montserrat"/>
                <a:cs typeface="Montserrat"/>
                <a:sym typeface="Montserrat"/>
              </a:rPr>
              <a:t>Что это такое:</a:t>
            </a:r>
            <a:endParaRPr sz="4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-19087" y="9563"/>
            <a:ext cx="8905038" cy="5146500"/>
            <a:chOff x="-19087" y="9563"/>
            <a:chExt cx="8905038" cy="5146500"/>
          </a:xfrm>
        </p:grpSpPr>
        <p:pic>
          <p:nvPicPr>
            <p:cNvPr id="96" name="Google Shape;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7" name="Google Shape;97;p17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7"/>
            <p:cNvCxnSpPr/>
            <p:nvPr/>
          </p:nvCxnSpPr>
          <p:spPr>
            <a:xfrm>
              <a:off x="390244" y="956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" name="Google Shape;99;p17"/>
          <p:cNvSpPr txBox="1"/>
          <p:nvPr/>
        </p:nvSpPr>
        <p:spPr>
          <a:xfrm>
            <a:off x="657225" y="1509591"/>
            <a:ext cx="3813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Программа представляет собой веб-приложение для автоматизированного распознавания автомобилей и управления доступом на территорию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заказчика.</a:t>
            </a:r>
          </a:p>
        </p:txBody>
      </p:sp>
    </p:spTree>
    <p:extLst>
      <p:ext uri="{BB962C8B-B14F-4D97-AF65-F5344CB8AC3E}">
        <p14:creationId xmlns:p14="http://schemas.microsoft.com/office/powerpoint/2010/main" val="298446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C5FE8CC-8E29-43A0-9D0D-A06A5E318CA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8121" b="8121"/>
          <a:stretch>
            <a:fillRect/>
          </a:stretch>
        </p:blipFill>
        <p:spPr>
          <a:xfrm>
            <a:off x="514350" y="501650"/>
            <a:ext cx="7558088" cy="3255963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ECB7FD3D-6DAE-47A5-B6D1-E5D476353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46" y="3403468"/>
            <a:ext cx="3886199" cy="288926"/>
          </a:xfrm>
        </p:spPr>
        <p:txBody>
          <a:bodyPr/>
          <a:lstStyle/>
          <a:p>
            <a:r>
              <a:rPr lang="ru-RU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Панель регистрации новых пользователей</a:t>
            </a:r>
          </a:p>
        </p:txBody>
      </p:sp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384995" y="6241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Система аутентификации: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Заголовок 7">
            <a:extLst>
              <a:ext uri="{FF2B5EF4-FFF2-40B4-BE49-F238E27FC236}">
                <a16:creationId xmlns:a16="http://schemas.microsoft.com/office/drawing/2014/main" id="{62FD5783-60FE-43D6-9579-BF2C2F41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82" y="4040496"/>
            <a:ext cx="6949505" cy="529563"/>
          </a:xfrm>
        </p:spPr>
        <p:txBody>
          <a:bodyPr>
            <a:normAutofit/>
          </a:bodyPr>
          <a:lstStyle/>
          <a:p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панель регистрации новых пользователей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97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71FB776-A760-4957-8459-4E0A6BF5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82" y="4040496"/>
            <a:ext cx="6949505" cy="529563"/>
          </a:xfrm>
        </p:spPr>
        <p:txBody>
          <a:bodyPr>
            <a:normAutofit/>
          </a:bodyPr>
          <a:lstStyle/>
          <a:p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Разделение прав доступа (администратор/пользователь)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5666AE-6BE4-4215-AE40-C0C366B61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5929" b="5929"/>
          <a:stretch>
            <a:fillRect/>
          </a:stretch>
        </p:blipFill>
        <p:spPr>
          <a:xfrm>
            <a:off x="628651" y="467666"/>
            <a:ext cx="7412734" cy="3360459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ECB7FD3D-6DAE-47A5-B6D1-E5D476353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546" y="3317920"/>
            <a:ext cx="3886199" cy="288926"/>
          </a:xfrm>
        </p:spPr>
        <p:txBody>
          <a:bodyPr/>
          <a:lstStyle/>
          <a:p>
            <a:r>
              <a:rPr lang="ru-RU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Панель входа существующих пользователей</a:t>
            </a:r>
          </a:p>
        </p:txBody>
      </p:sp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384995" y="6241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Система аутентификации: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758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71FB776-A760-4957-8459-4E0A6BF5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3721894"/>
            <a:ext cx="6541167" cy="1071562"/>
          </a:xfrm>
        </p:spPr>
        <p:txBody>
          <a:bodyPr>
            <a:normAutofit/>
          </a:bodyPr>
          <a:lstStyle/>
          <a:p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- Управление профилем</a:t>
            </a:r>
            <a:b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- Настройка зон интереса для видеонаблюдения</a:t>
            </a:r>
            <a:b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- Создание и редактирование базы номеров</a:t>
            </a:r>
            <a:b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 - Обработка видео с распознаванием автомобилей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891AA5-3897-47D5-BA6D-BF3BBC23397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803" r="803"/>
          <a:stretch>
            <a:fillRect/>
          </a:stretch>
        </p:blipFill>
        <p:spPr>
          <a:xfrm>
            <a:off x="902428" y="501754"/>
            <a:ext cx="6269895" cy="3260941"/>
          </a:xfrm>
        </p:spPr>
      </p:pic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384995" y="6241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Личный кабинет администратора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00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537904" y="13037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Профиль пользователя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B4B46F-E4E4-4717-AE29-DDF268EA3AD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2979" r="2979"/>
          <a:stretch>
            <a:fillRect/>
          </a:stretch>
        </p:blipFill>
        <p:spPr>
          <a:xfrm>
            <a:off x="4492927" y="613564"/>
            <a:ext cx="4378373" cy="2387406"/>
          </a:xfrm>
        </p:spPr>
      </p:pic>
      <p:sp>
        <p:nvSpPr>
          <p:cNvPr id="13" name="Заголовок 7">
            <a:extLst>
              <a:ext uri="{FF2B5EF4-FFF2-40B4-BE49-F238E27FC236}">
                <a16:creationId xmlns:a16="http://schemas.microsoft.com/office/drawing/2014/main" id="{AF81E994-05E5-4191-9190-482127ED6FDA}"/>
              </a:ext>
            </a:extLst>
          </p:cNvPr>
          <p:cNvSpPr txBox="1">
            <a:spLocks/>
          </p:cNvSpPr>
          <p:nvPr/>
        </p:nvSpPr>
        <p:spPr>
          <a:xfrm>
            <a:off x="594156" y="613563"/>
            <a:ext cx="3620655" cy="4399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0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</a:t>
            </a: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Основные возможности:</a:t>
            </a:r>
          </a:p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1. Отображение профиля: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Показ фотографии пользователя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Вывод персональных данных в виде таблицы (ФИО, дата рождения, пол)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Интуитивно понятный интерфейс с разделением на колонки</a:t>
            </a:r>
          </a:p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2. Редактирование профиля: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Удобная форма для изменения всех персональных данных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Загрузка фотографии пользователя (поддержка форматов JPG, JPEG, PNG)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Валидация обязательных полей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Кнопки "сохранить" и "отмена" для управления изменениями</a:t>
            </a:r>
          </a:p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3. Хранение данных: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Автоматическое создание пользовательской директории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Сохранение информации в json-формате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Отдельное хранение фотографии пользователя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Обработка случаев отсутствия данных</a:t>
            </a:r>
          </a:p>
          <a:p>
            <a:endParaRPr lang="ru-RU" sz="1000" b="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-52"/>
            </a:endParaRP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4. Безопасность: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Проверка заполнения всех обязательных полей</a:t>
            </a:r>
          </a:p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endParaRPr lang="ru-RU" sz="1000" b="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-52"/>
            </a:endParaRPr>
          </a:p>
        </p:txBody>
      </p:sp>
      <p:sp>
        <p:nvSpPr>
          <p:cNvPr id="15" name="Заголовок 7">
            <a:extLst>
              <a:ext uri="{FF2B5EF4-FFF2-40B4-BE49-F238E27FC236}">
                <a16:creationId xmlns:a16="http://schemas.microsoft.com/office/drawing/2014/main" id="{252C4301-58E4-4F34-85F4-11C0E0B90803}"/>
              </a:ext>
            </a:extLst>
          </p:cNvPr>
          <p:cNvSpPr txBox="1">
            <a:spLocks/>
          </p:cNvSpPr>
          <p:nvPr/>
        </p:nvSpPr>
        <p:spPr>
          <a:xfrm>
            <a:off x="4488529" y="3004870"/>
            <a:ext cx="3620655" cy="17270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Контроль корректности введенных данных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Защита от потери данных при отмене изменений</a:t>
            </a:r>
          </a:p>
          <a:p>
            <a:b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5. Удобство использования: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Интерактивные уведомления о статусе операций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Подсказки при незаполненных данных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Автоматическое обновление интерфейса после изменений</a:t>
            </a:r>
          </a:p>
          <a:p>
            <a:r>
              <a:rPr lang="ru-RU" sz="1000" b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Интуитивно понятная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404839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384995" y="6241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Настройка зоны интереса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A47610C-9609-4C3C-9D1E-6EE1DFF6828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3546" r="3546"/>
          <a:stretch>
            <a:fillRect/>
          </a:stretch>
        </p:blipFill>
        <p:spPr>
          <a:xfrm>
            <a:off x="435768" y="467727"/>
            <a:ext cx="5300356" cy="290750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6D1433-0C53-43F8-B6EC-76F5DE146ED2}"/>
              </a:ext>
            </a:extLst>
          </p:cNvPr>
          <p:cNvSpPr txBox="1"/>
          <p:nvPr/>
        </p:nvSpPr>
        <p:spPr>
          <a:xfrm>
            <a:off x="5736124" y="682823"/>
            <a:ext cx="33221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Желтая вертикальная линия для определения левой боковой границы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Зона интереса определяется пересечением этих линий, при этом верхняя и нижняя границы определяют моменты начала и окончания распознавания, а правая и левая границы отсекают нежелательные области.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3. Сохранение настроек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Автоматическое сохранение параметров в JSON-формате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Создание отдельной папки для хранения конфигураций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Очистка временных файлов после сохранения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4. Безопасность и надежность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Проверка наличия загруженного файла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Создание резервных копий настроек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Обработка ошибок и информативные сообщения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5. Технические возможности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Поддержка различных разрешений видео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Точная настройка координат зоны интереса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Мгновенное применение изменений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92D6F-57D7-4783-99AF-267065CE1FF3}"/>
              </a:ext>
            </a:extLst>
          </p:cNvPr>
          <p:cNvSpPr txBox="1"/>
          <p:nvPr/>
        </p:nvSpPr>
        <p:spPr>
          <a:xfrm>
            <a:off x="435769" y="3452812"/>
            <a:ext cx="53003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Описание функционала: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1. Интерактивный интерфейс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Разделение экрана на две колонки для удобства работы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Визуальный предпросмотр настроек в реальном времени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Интуитивно понятные ползунки управления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2. Настройка зоны интереса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Синяя горизонтальная линия для определения верхней границы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Бирюзовая горизонтальная линия для определения нижней границы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Красная вертикальная линия для определения правой боковой границы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7630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696516" y="148138"/>
            <a:ext cx="7750968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Создание и редактирование базы данных номеров автомобилей для предоставления доступа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C5B71-982B-4908-A011-8AB875CB4E9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898" r="898"/>
          <a:stretch>
            <a:fillRect/>
          </a:stretch>
        </p:blipFill>
        <p:spPr>
          <a:xfrm>
            <a:off x="3607594" y="666060"/>
            <a:ext cx="5439696" cy="28289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C2C312-58BD-41C0-9383-37B796428DD2}"/>
              </a:ext>
            </a:extLst>
          </p:cNvPr>
          <p:cNvSpPr txBox="1"/>
          <p:nvPr/>
        </p:nvSpPr>
        <p:spPr>
          <a:xfrm>
            <a:off x="320438" y="821531"/>
            <a:ext cx="32394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Основные функциональные возможности: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1. Интерактивный редактор данных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Динамическая таблица с возможностью добавления новых строк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Настроенные колонки для ввода даты, описания, номера и региона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Встроенные подсказки по формату ввода данных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2. Автоматическое форматирование данных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Капитализация описаний (первая буква заглавная)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Преобразование номеров в верхний регистр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Автоматическая конвертация русских букв в английские для международного формата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Объединение номера с кодом региона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3. Система сохранения данных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Автоматическое удаление пустых строк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Одновременное сохранение в форматах Excel и CSV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Защита от потери данных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8FD9D5-FB0D-4E01-9E7E-5C8BE6F14E6C}"/>
              </a:ext>
            </a:extLst>
          </p:cNvPr>
          <p:cNvSpPr txBox="1"/>
          <p:nvPr/>
        </p:nvSpPr>
        <p:spPr>
          <a:xfrm>
            <a:off x="3660229" y="3366761"/>
            <a:ext cx="5258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4. Удобный пользовательский интерфейс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Кнопка активации режима редактирования в боковой панели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Кнопка завершения редактирования в боковой панели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Автоматическое обновление страницы после сохранения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Визуальная индикация режима редактирования</a:t>
            </a:r>
          </a:p>
          <a:p>
            <a:b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5. Интеллектуальная обработка номеров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Специальная функция конвертации символов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Поддержка всех допустимых букв в автомобильных номерах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- Сохранение корректного формата для международного использования</a:t>
            </a:r>
          </a:p>
          <a:p>
            <a:endParaRPr lang="ru-RU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51255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B7B47C-7744-4B18-AACA-08AB1966B1B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4935" b="4935"/>
          <a:stretch>
            <a:fillRect/>
          </a:stretch>
        </p:blipFill>
        <p:spPr>
          <a:xfrm>
            <a:off x="464371" y="491633"/>
            <a:ext cx="6686496" cy="3071416"/>
          </a:xfrm>
        </p:spPr>
      </p:pic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3228466" y="62413"/>
            <a:ext cx="2687068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Обработка видео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A1100-AFB5-48EF-8E18-4F7E5F7FAFC6}"/>
              </a:ext>
            </a:extLst>
          </p:cNvPr>
          <p:cNvSpPr txBox="1"/>
          <p:nvPr/>
        </p:nvSpPr>
        <p:spPr>
          <a:xfrm>
            <a:off x="4458453" y="3636204"/>
            <a:ext cx="468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Функционал: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1. Загрузка видео файлов различных форматов (MP4, AVI, MOV)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2. Автоматическое определение зон интереса на видео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3. Визуализация определяемых объектов и зон интереса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4. Визуальный показ разрешения на проезд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5. Параллельная обработка нескольких видео потоков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6. Интуитивно понятный пользовательский интерфейс</a:t>
            </a:r>
          </a:p>
          <a:p>
            <a:endParaRPr lang="ru-RU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8D7A6-376B-4E03-A02E-08AD826B6E8A}"/>
              </a:ext>
            </a:extLst>
          </p:cNvPr>
          <p:cNvSpPr txBox="1"/>
          <p:nvPr/>
        </p:nvSpPr>
        <p:spPr>
          <a:xfrm>
            <a:off x="585785" y="3636204"/>
            <a:ext cx="3801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Система распознавания:</a:t>
            </a:r>
          </a:p>
          <a:p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- Автоматическое распознавание автомобильных номеров</a:t>
            </a:r>
          </a:p>
          <a:p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- Определение автомобиля</a:t>
            </a:r>
          </a:p>
          <a:p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- Фиксация времени въезда/выезда</a:t>
            </a:r>
          </a:p>
          <a:p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   - Ведение журнала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411762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3228466" y="62413"/>
            <a:ext cx="2687068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Обработка видео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A1100-AFB5-48EF-8E18-4F7E5F7FAFC6}"/>
              </a:ext>
            </a:extLst>
          </p:cNvPr>
          <p:cNvSpPr txBox="1"/>
          <p:nvPr/>
        </p:nvSpPr>
        <p:spPr>
          <a:xfrm>
            <a:off x="457202" y="3601580"/>
            <a:ext cx="468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Особенности: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- Поддержка множественной загрузки файлов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- Автоматическое создание временных файлов для безопасной обработки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- Система координат для определения зон интереса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- Возможность остановки обработки в любой момент</a:t>
            </a:r>
          </a:p>
          <a:p>
            <a:r>
              <a:rPr lang="ru-RU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    - Автоматическая очистка временных файлов</a:t>
            </a:r>
          </a:p>
          <a:p>
            <a:endParaRPr lang="ru-RU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71C44-392E-4EDE-B6AE-AD4EEF260FA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t="8656" b="8656"/>
          <a:stretch>
            <a:fillRect/>
          </a:stretch>
        </p:blipFill>
        <p:spPr>
          <a:xfrm>
            <a:off x="457202" y="501754"/>
            <a:ext cx="6905012" cy="2921794"/>
          </a:xfrm>
        </p:spPr>
      </p:pic>
    </p:spTree>
    <p:extLst>
      <p:ext uri="{BB962C8B-B14F-4D97-AF65-F5344CB8AC3E}">
        <p14:creationId xmlns:p14="http://schemas.microsoft.com/office/powerpoint/2010/main" val="261519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224938" y="13069"/>
            <a:ext cx="95500" cy="4834294"/>
            <a:chOff x="224938" y="13069"/>
            <a:chExt cx="95500" cy="483429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746550" y="3780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26"/>
            <p:cNvCxnSpPr/>
            <p:nvPr/>
          </p:nvCxnSpPr>
          <p:spPr>
            <a:xfrm>
              <a:off x="272700" y="13069"/>
              <a:ext cx="0" cy="26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71FB776-A760-4957-8459-4E0A6BF5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3721894"/>
            <a:ext cx="6541167" cy="1071562"/>
          </a:xfrm>
        </p:spPr>
        <p:txBody>
          <a:bodyPr>
            <a:normAutofit/>
          </a:bodyPr>
          <a:lstStyle/>
          <a:p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- Управление профилем</a:t>
            </a:r>
            <a:b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</a:b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- Обработка видео с распознаванием автомобилей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Заголовок 7">
            <a:extLst>
              <a:ext uri="{FF2B5EF4-FFF2-40B4-BE49-F238E27FC236}">
                <a16:creationId xmlns:a16="http://schemas.microsoft.com/office/drawing/2014/main" id="{C914A810-0552-47F5-8CC2-584226E9D287}"/>
              </a:ext>
            </a:extLst>
          </p:cNvPr>
          <p:cNvSpPr txBox="1">
            <a:spLocks/>
          </p:cNvSpPr>
          <p:nvPr/>
        </p:nvSpPr>
        <p:spPr>
          <a:xfrm>
            <a:off x="2384995" y="62413"/>
            <a:ext cx="4068191" cy="439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Личный кабинет пользователя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419F36-5A30-4445-BE83-766EC4F0E13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t="5864" b="5864"/>
          <a:stretch>
            <a:fillRect/>
          </a:stretch>
        </p:blipFill>
        <p:spPr>
          <a:xfrm>
            <a:off x="514350" y="400050"/>
            <a:ext cx="7465219" cy="3368659"/>
          </a:xfrm>
        </p:spPr>
      </p:pic>
    </p:spTree>
    <p:extLst>
      <p:ext uri="{BB962C8B-B14F-4D97-AF65-F5344CB8AC3E}">
        <p14:creationId xmlns:p14="http://schemas.microsoft.com/office/powerpoint/2010/main" val="191405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l="2741" r="2741"/>
          <a:stretch/>
        </p:blipFill>
        <p:spPr>
          <a:xfrm>
            <a:off x="5998476" y="2692544"/>
            <a:ext cx="2887475" cy="2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5861813" y="522670"/>
            <a:ext cx="3160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данных</a:t>
            </a:r>
            <a:br>
              <a:rPr lang="ru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4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28637" y="607206"/>
            <a:ext cx="4993481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модели проводилось на высококачественных наборах данных, полученных с профессиональной платформы www.roboflow.com, специализирующейся на подготовке датасетов для машинного обучения.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endParaRPr lang="ru-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рамках проекта были интегрированы следующие наборы данных для распознавания: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Транспортных средств различных категорий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Автомобильных регистрационных знаков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Буквенно-цифровых символов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endParaRPr lang="ru-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Данный комплексный подход позволяет системе эффективно решать широкий спектр задач по идентификации и классификации объектов в режиме реального времени.</a:t>
            </a: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8702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l="22320" r="22320"/>
          <a:stretch/>
        </p:blipFill>
        <p:spPr>
          <a:xfrm>
            <a:off x="483700" y="429774"/>
            <a:ext cx="1427599" cy="403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0"/>
          <p:cNvGrpSpPr/>
          <p:nvPr/>
        </p:nvGrpSpPr>
        <p:grpSpPr>
          <a:xfrm>
            <a:off x="-19087" y="4865375"/>
            <a:ext cx="8916688" cy="95500"/>
            <a:chOff x="-19087" y="4865375"/>
            <a:chExt cx="8916688" cy="95500"/>
          </a:xfrm>
        </p:grpSpPr>
        <p:pic>
          <p:nvPicPr>
            <p:cNvPr id="236" name="Google Shape;23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9125" y="4865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7" name="Google Shape;237;p30"/>
            <p:cNvCxnSpPr/>
            <p:nvPr/>
          </p:nvCxnSpPr>
          <p:spPr>
            <a:xfrm rot="10800000">
              <a:off x="-19087" y="49131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2363850" y="379377"/>
            <a:ext cx="59132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Технические особенности программы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249550" y="1175525"/>
            <a:ext cx="6549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Технические особенности: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Разработано на языке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Использование фреймворка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Streamlit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для создания веб-интерфейса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Применение нейронных сетей для распознавания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Хранение данных пользователей в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JSON-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формате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Безопасное хранение паролей с использованием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SHA-256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хеширования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Динамическое создание необходимых директорий для хранения данных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Асинхронная обработка данных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Модульная архитектура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Интерфейс: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Адаптивный дизайн с широким макетом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Интуитивно понятная навигация через боковую панель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Вкладки для входа и регистрации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Информативные уведомления о результатах действий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398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l="22320" r="22320"/>
          <a:stretch/>
        </p:blipFill>
        <p:spPr>
          <a:xfrm>
            <a:off x="7470002" y="429774"/>
            <a:ext cx="1427599" cy="403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0"/>
          <p:cNvGrpSpPr/>
          <p:nvPr/>
        </p:nvGrpSpPr>
        <p:grpSpPr>
          <a:xfrm>
            <a:off x="0" y="4865375"/>
            <a:ext cx="8897601" cy="95500"/>
            <a:chOff x="0" y="4865375"/>
            <a:chExt cx="8897601" cy="95500"/>
          </a:xfrm>
        </p:grpSpPr>
        <p:pic>
          <p:nvPicPr>
            <p:cNvPr id="236" name="Google Shape;23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9125" y="4865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7" name="Google Shape;237;p30"/>
            <p:cNvCxnSpPr/>
            <p:nvPr/>
          </p:nvCxnSpPr>
          <p:spPr>
            <a:xfrm rot="10800000">
              <a:off x="0" y="4913125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" name="Google Shape;239;p30"/>
          <p:cNvSpPr txBox="1"/>
          <p:nvPr/>
        </p:nvSpPr>
        <p:spPr>
          <a:xfrm>
            <a:off x="307517" y="781340"/>
            <a:ext cx="4821696" cy="393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Преимущества системы: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1. Автоматизация процессов контроля доступа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2. Повышение уровня безопасности территории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3. Сокращение времени на обработку заявок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4. Минимизация человеческого фактора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5. Масштабируемость решения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6. Простота внедрения и использования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Система предназначена для: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Охраняемых парковок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Промышленных предприятий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Логистических центров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Жилых комплексов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Бизнес-центров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- Других объектов с контролируемым доступом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2B1D2-623D-4635-A1E2-2CCBA5CA7976}"/>
              </a:ext>
            </a:extLst>
          </p:cNvPr>
          <p:cNvSpPr txBox="1"/>
          <p:nvPr/>
        </p:nvSpPr>
        <p:spPr>
          <a:xfrm>
            <a:off x="2225736" y="260497"/>
            <a:ext cx="333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ПРЕИМУЩЕСТВА СИСТЕМЫ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044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l="22320" r="22320"/>
          <a:stretch/>
        </p:blipFill>
        <p:spPr>
          <a:xfrm>
            <a:off x="337074" y="367208"/>
            <a:ext cx="1427599" cy="403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0"/>
          <p:cNvGrpSpPr/>
          <p:nvPr/>
        </p:nvGrpSpPr>
        <p:grpSpPr>
          <a:xfrm>
            <a:off x="0" y="4865375"/>
            <a:ext cx="8897601" cy="95500"/>
            <a:chOff x="0" y="4865375"/>
            <a:chExt cx="8897601" cy="95500"/>
          </a:xfrm>
        </p:grpSpPr>
        <p:pic>
          <p:nvPicPr>
            <p:cNvPr id="236" name="Google Shape;23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9125" y="48653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7" name="Google Shape;237;p30"/>
            <p:cNvCxnSpPr/>
            <p:nvPr/>
          </p:nvCxnSpPr>
          <p:spPr>
            <a:xfrm rot="10800000">
              <a:off x="0" y="4913125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" name="Google Shape;239;p30"/>
          <p:cNvSpPr txBox="1"/>
          <p:nvPr/>
        </p:nvSpPr>
        <p:spPr>
          <a:xfrm>
            <a:off x="2072191" y="879443"/>
            <a:ext cx="3585489" cy="393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1. Программные зависимости: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Python 3.8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или выше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Streamlit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OpenCV (cv2)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Pandas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NumPy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YOLO11n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EasyOCR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Ultralytics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Tempfile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Json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Shutil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Threading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Datetime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Аппаратные требования: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Процессор: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Intel Core i5/AMD Ryzen 5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или выше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Оперативная память: минимум 8 ГБ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Видеокарта: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NVIDIA 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с поддержкой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CUDA (</a:t>
            </a: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рекомендуется)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- Свободное место на диске: минимум 2 ГБ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2B1D2-623D-4635-A1E2-2CCBA5CA7976}"/>
              </a:ext>
            </a:extLst>
          </p:cNvPr>
          <p:cNvSpPr txBox="1"/>
          <p:nvPr/>
        </p:nvSpPr>
        <p:spPr>
          <a:xfrm>
            <a:off x="1901998" y="294668"/>
            <a:ext cx="6906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ДЛЯ КОРРЕКТНОЙ РАБОТЫ ПРОГРАММЫ ТРЕБУЮТСЯ СЛЕДУЮЩИЕ РЕСУРСЫ: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9146-E0B9-4F65-8EAF-87AAEA8E427F}"/>
              </a:ext>
            </a:extLst>
          </p:cNvPr>
          <p:cNvSpPr txBox="1"/>
          <p:nvPr/>
        </p:nvSpPr>
        <p:spPr>
          <a:xfrm>
            <a:off x="5915193" y="944922"/>
            <a:ext cx="28932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3. Структура проекта: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/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main_diplom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├── main.py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├── run_main.py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├── files/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├── model/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│   ├── yolo11_sym_plate.pt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│   └── yolo11cars.pt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├── profile.py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├── editData.py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├── adminSettingsVideoZone.py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└── videoProcessing.py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├── users/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  │   └── users_database.json</a:t>
            </a:r>
          </a:p>
        </p:txBody>
      </p:sp>
    </p:spTree>
    <p:extLst>
      <p:ext uri="{BB962C8B-B14F-4D97-AF65-F5344CB8AC3E}">
        <p14:creationId xmlns:p14="http://schemas.microsoft.com/office/powerpoint/2010/main" val="266317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6082820" y="588459"/>
            <a:ext cx="2900805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разработки системы были созданы и тщательно подготовлены два специализированных набора данных (датасета):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endParaRPr lang="ru-RU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Датасет для распознавания транспортных средств: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Легковые и грузовые автомобили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Экстренные службы (скорая помощь, пожарные машины)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Полиция </a:t>
            </a: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60;p23">
            <a:extLst>
              <a:ext uri="{FF2B5EF4-FFF2-40B4-BE49-F238E27FC236}">
                <a16:creationId xmlns:a16="http://schemas.microsoft.com/office/drawing/2014/main" id="{9F08D977-1104-4947-9559-A53F344AEA14}"/>
              </a:ext>
            </a:extLst>
          </p:cNvPr>
          <p:cNvSpPr/>
          <p:nvPr/>
        </p:nvSpPr>
        <p:spPr>
          <a:xfrm>
            <a:off x="702037" y="511121"/>
            <a:ext cx="4784363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Датасет для распознавания транспортных средств</a:t>
            </a:r>
            <a:br>
              <a:rPr lang="ru" sz="40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sz="40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32D65F-E67F-444B-AE84-C254D022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6" y="1864659"/>
            <a:ext cx="5239231" cy="27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4572000" y="502250"/>
            <a:ext cx="4165906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Датасет для распознавания идентификационной информации</a:t>
            </a:r>
            <a:br>
              <a:rPr lang="ru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61662" y="592832"/>
            <a:ext cx="3893331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48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Датасет для распознавания идентификационной информации:</a:t>
            </a:r>
          </a:p>
          <a:p>
            <a:pPr marL="3048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Автомобильные номерные знаки различных стандартов</a:t>
            </a:r>
          </a:p>
          <a:p>
            <a:pPr marL="3048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Буквенно-цифровые символы высокой четкости</a:t>
            </a: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A84274-3B72-431E-839A-512322F979CC}"/>
              </a:ext>
            </a:extLst>
          </p:cNvPr>
          <p:cNvSpPr txBox="1"/>
          <p:nvPr/>
        </p:nvSpPr>
        <p:spPr>
          <a:xfrm>
            <a:off x="671513" y="2436019"/>
            <a:ext cx="3164679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Каждый датасет прошел многоэтапную обработку с применением современных методов аугментации данных для повышения точности распознавания.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Нормализация датасетов не проводилась из-за ограниченного объёма некоторых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DAD0C9-220B-43BA-8AF7-5E1997E4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588" y="2212400"/>
            <a:ext cx="5186363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892482" y="537969"/>
            <a:ext cx="7651443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Матрица ошибок обучения модели на датасете </a:t>
            </a:r>
            <a:r>
              <a:rPr lang="ru-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для распознавания транспортных средств</a:t>
            </a:r>
            <a:b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C2F38-C5C6-46A3-A1E0-E3263F13ACE5}"/>
              </a:ext>
            </a:extLst>
          </p:cNvPr>
          <p:cNvSpPr txBox="1"/>
          <p:nvPr/>
        </p:nvSpPr>
        <p:spPr>
          <a:xfrm>
            <a:off x="5886450" y="1457325"/>
            <a:ext cx="29995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Результаты классификации демонстрируют высокую точность: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Автомобили: 100%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Экстренные службы: 98%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Полицейские машины: 87%</a:t>
            </a:r>
          </a:p>
          <a:p>
            <a:endParaRPr lang="ru-RU" sz="1100" dirty="0">
              <a:solidFill>
                <a:schemeClr val="bg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Ключевые наблюдения: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✓ Большинство классов показывают точность выше 90%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✓ Минимальные потери при классификации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✓ Относительно более низкие показатели для спецтранспорта (полиция) обусловлены ограниченным объемом обучающих данных для этих классов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BA522-AA3A-46F5-A415-7D18507C4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1228638"/>
            <a:ext cx="4698331" cy="3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199869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19E1BA-44DC-4F9A-8394-27FE1A708E1A}"/>
              </a:ext>
            </a:extLst>
          </p:cNvPr>
          <p:cNvSpPr txBox="1"/>
          <p:nvPr/>
        </p:nvSpPr>
        <p:spPr>
          <a:xfrm>
            <a:off x="346500" y="748432"/>
            <a:ext cx="4436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1.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Precision-Confidence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точности-уверенности):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Показывает зависимость точности предсказаний от порога уверенности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Стабильно высокая точность (&gt;96%) при пороге уверенности &gt;0.5, что подтверждается метрикой Precision = 0.96487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Оптимальный баланс достигается при пороге 0.7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04944-2240-491C-BAC9-3184853D9173}"/>
              </a:ext>
            </a:extLst>
          </p:cNvPr>
          <p:cNvSpPr txBox="1"/>
          <p:nvPr/>
        </p:nvSpPr>
        <p:spPr>
          <a:xfrm>
            <a:off x="4900613" y="3343275"/>
            <a:ext cx="3900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2.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F1-Confidence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F1-меры):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Отражает баланс между точностью (0. 96487) и полнотой (0. 93237) модели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Максимальное значение F1 ≈ 0.95 при оптимальном пороге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Демонстрирует отличную общую производительность модели, подтверждаемую высоким mAP50 = 0. 96392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875B-9C4A-4B95-84AB-9FF32B402DF8}"/>
              </a:ext>
            </a:extLst>
          </p:cNvPr>
          <p:cNvSpPr txBox="1"/>
          <p:nvPr/>
        </p:nvSpPr>
        <p:spPr>
          <a:xfrm>
            <a:off x="346500" y="295369"/>
            <a:ext cx="40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Графики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CFA9D3-32FD-4CE2-B500-F4A74ABB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3" y="373258"/>
            <a:ext cx="4004425" cy="26696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899835-E6BE-46AC-8185-ECD140947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230100"/>
            <a:ext cx="412908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0" y="199869"/>
            <a:ext cx="8905038" cy="95500"/>
            <a:chOff x="-19087" y="364175"/>
            <a:chExt cx="8905038" cy="95500"/>
          </a:xfrm>
        </p:grpSpPr>
        <p:cxnSp>
          <p:nvCxnSpPr>
            <p:cNvPr id="120" name="Google Shape;120;p19"/>
            <p:cNvCxnSpPr/>
            <p:nvPr/>
          </p:nvCxnSpPr>
          <p:spPr>
            <a:xfrm rot="10800000">
              <a:off x="-19087" y="415519"/>
              <a:ext cx="6721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364175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0AD840-C171-46B0-A68C-C860273A2945}"/>
              </a:ext>
            </a:extLst>
          </p:cNvPr>
          <p:cNvSpPr txBox="1"/>
          <p:nvPr/>
        </p:nvSpPr>
        <p:spPr>
          <a:xfrm>
            <a:off x="4786313" y="864268"/>
            <a:ext cx="3886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3.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Precision-Recall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точности-полноты):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Иллюстрирует компромисс между точностью и полнотой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Площадь под кривой (AUC) = 0.96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Свидетельствует о высоком качестве детекции при различных порогах, что подтверждается показателем mAP50-95 = 0. 88145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F63D7-58E1-4C38-830E-AED8979D26B6}"/>
              </a:ext>
            </a:extLst>
          </p:cNvPr>
          <p:cNvSpPr txBox="1"/>
          <p:nvPr/>
        </p:nvSpPr>
        <p:spPr>
          <a:xfrm>
            <a:off x="277168" y="3304835"/>
            <a:ext cx="4229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4. </a:t>
            </a:r>
            <a:r>
              <a:rPr lang="ru-RU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Recall-Confidence Curve </a:t>
            </a:r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(Кривая полноты-уверенности):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Отображает зависимость полноты от уверенности модели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Значительное улучшение полноты с 0. 68 до 0. 93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Сохраняет высокую полноту (&gt;0.90) при разумных порогах уверенности</a:t>
            </a:r>
          </a:p>
          <a:p>
            <a:r>
              <a:rPr lang="ru-RU" sz="1100" dirty="0">
                <a:solidFill>
                  <a:schemeClr val="bg1">
                    <a:lumMod val="95000"/>
                    <a:lumOff val="5000"/>
                  </a:schemeClr>
                </a:solidFill>
                <a:latin typeface="Montserrat" panose="00000500000000000000" pitchFamily="2" charset="-52"/>
              </a:rPr>
              <a:t>• Подтверждает надежность модели в реальных условиях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7D589-E0E7-4656-9B80-68C0B7C2B64A}"/>
              </a:ext>
            </a:extLst>
          </p:cNvPr>
          <p:cNvSpPr txBox="1"/>
          <p:nvPr/>
        </p:nvSpPr>
        <p:spPr>
          <a:xfrm>
            <a:off x="4786313" y="418201"/>
            <a:ext cx="345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-52"/>
              </a:rPr>
              <a:t>Графики обучения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407629-1AC7-41F0-974F-FFF54365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4" y="364340"/>
            <a:ext cx="4018347" cy="2678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C9E883-87D1-4CD2-8016-B7BF4ED9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26" y="2310818"/>
            <a:ext cx="4018347" cy="26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6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892482" y="537969"/>
            <a:ext cx="7651443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Результаты обучения модели на датасете </a:t>
            </a:r>
            <a:r>
              <a:rPr lang="ru-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для распознавания транспортных средств</a:t>
            </a:r>
            <a:br>
              <a:rPr lang="ru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75" y="-1513"/>
            <a:ext cx="8885876" cy="5146500"/>
            <a:chOff x="75" y="-1513"/>
            <a:chExt cx="8885876" cy="5146500"/>
          </a:xfrm>
        </p:grpSpPr>
        <p:cxnSp>
          <p:nvCxnSpPr>
            <p:cNvPr id="163" name="Google Shape;163;p23"/>
            <p:cNvCxnSpPr/>
            <p:nvPr/>
          </p:nvCxnSpPr>
          <p:spPr>
            <a:xfrm rot="10800000">
              <a:off x="75" y="328444"/>
              <a:ext cx="670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461663" y="-1513"/>
              <a:ext cx="0" cy="514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75" y="280700"/>
              <a:ext cx="2038476" cy="9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E7A1CF-36C9-446E-870F-5656169F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6" y="1228638"/>
            <a:ext cx="7600949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23835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867</TotalTime>
  <Words>2576</Words>
  <Application>Microsoft Office PowerPoint</Application>
  <PresentationFormat>Экран (16:9)</PresentationFormat>
  <Paragraphs>343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Montserrat</vt:lpstr>
      <vt:lpstr>Wingdings 3</vt:lpstr>
      <vt:lpstr>Arial</vt:lpstr>
      <vt:lpstr>Century Gothic</vt:lpstr>
      <vt:lpstr>Сектор</vt:lpstr>
      <vt:lpstr>ИИ-система для автоматизированного распознавания автомобилей и предоставления доступа на территорию заказчика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панель регистрации новых пользователей</vt:lpstr>
      <vt:lpstr>    Разделение прав доступа (администратор/пользователь)</vt:lpstr>
      <vt:lpstr>    - Управление профилем     - Настройка зон интереса для видеонаблюдения     - Создание и редактирование базы номеров     - Обработка видео с распознаванием автомобилей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- Управление профилем - Обработка видео с распознаванием автомобилей</vt:lpstr>
      <vt:lpstr>Технические особенности программы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Обложка  с картинкой  по теме</dc:title>
  <dc:creator>Aleksey</dc:creator>
  <cp:lastModifiedBy>Aleksey</cp:lastModifiedBy>
  <cp:revision>52</cp:revision>
  <dcterms:modified xsi:type="dcterms:W3CDTF">2025-01-04T09:16:56Z</dcterms:modified>
</cp:coreProperties>
</file>